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84" r:id="rId5"/>
    <p:sldId id="256" r:id="rId6"/>
    <p:sldId id="257" r:id="rId7"/>
    <p:sldId id="270" r:id="rId8"/>
    <p:sldId id="269" r:id="rId9"/>
    <p:sldId id="821" r:id="rId10"/>
    <p:sldId id="258" r:id="rId11"/>
    <p:sldId id="259" r:id="rId12"/>
    <p:sldId id="260" r:id="rId13"/>
    <p:sldId id="819" r:id="rId14"/>
    <p:sldId id="262" r:id="rId15"/>
    <p:sldId id="273" r:id="rId16"/>
    <p:sldId id="820" r:id="rId17"/>
    <p:sldId id="822" r:id="rId18"/>
    <p:sldId id="826" r:id="rId19"/>
    <p:sldId id="827" r:id="rId20"/>
    <p:sldId id="82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3903B4-DD75-4FE1-8C05-92219142203A}" v="2" dt="2026-10-14T07:23:45.7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5" d="100"/>
          <a:sy n="95" d="100"/>
        </p:scale>
        <p:origin x="20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 Tibo" userId="0433b96d-e2f8-4f05-96ce-b3f03cf3f776" providerId="ADAL" clId="{4E1F2717-AA1E-41FB-9037-963BA0EFDD74}"/>
    <pc:docChg chg="custSel addSld delSld modSld">
      <pc:chgData name="Jan Tibo" userId="0433b96d-e2f8-4f05-96ce-b3f03cf3f776" providerId="ADAL" clId="{4E1F2717-AA1E-41FB-9037-963BA0EFDD74}" dt="2026-10-14T07:35:15.275" v="307" actId="20577"/>
      <pc:docMkLst>
        <pc:docMk/>
      </pc:docMkLst>
      <pc:sldChg chg="add">
        <pc:chgData name="Jan Tibo" userId="0433b96d-e2f8-4f05-96ce-b3f03cf3f776" providerId="ADAL" clId="{4E1F2717-AA1E-41FB-9037-963BA0EFDD74}" dt="2026-09-28T08:11:53.026" v="0"/>
        <pc:sldMkLst>
          <pc:docMk/>
          <pc:sldMk cId="4176490971" sldId="256"/>
        </pc:sldMkLst>
      </pc:sldChg>
      <pc:sldChg chg="addSp modSp mod">
        <pc:chgData name="Jan Tibo" userId="0433b96d-e2f8-4f05-96ce-b3f03cf3f776" providerId="ADAL" clId="{4E1F2717-AA1E-41FB-9037-963BA0EFDD74}" dt="2026-10-08T09:11:28.689" v="274" actId="1076"/>
        <pc:sldMkLst>
          <pc:docMk/>
          <pc:sldMk cId="3029774757" sldId="284"/>
        </pc:sldMkLst>
        <pc:spChg chg="mod">
          <ac:chgData name="Jan Tibo" userId="0433b96d-e2f8-4f05-96ce-b3f03cf3f776" providerId="ADAL" clId="{4E1F2717-AA1E-41FB-9037-963BA0EFDD74}" dt="2026-10-08T09:09:48.579" v="261" actId="6549"/>
          <ac:spMkLst>
            <pc:docMk/>
            <pc:sldMk cId="3029774757" sldId="284"/>
            <ac:spMk id="2" creationId="{2742811B-4AB8-0F4C-8F61-4F42EBC9F263}"/>
          </ac:spMkLst>
        </pc:spChg>
        <pc:picChg chg="add mod">
          <ac:chgData name="Jan Tibo" userId="0433b96d-e2f8-4f05-96ce-b3f03cf3f776" providerId="ADAL" clId="{4E1F2717-AA1E-41FB-9037-963BA0EFDD74}" dt="2026-10-08T09:11:28.689" v="274" actId="1076"/>
          <ac:picMkLst>
            <pc:docMk/>
            <pc:sldMk cId="3029774757" sldId="284"/>
            <ac:picMk id="5" creationId="{109A637B-E588-F252-B4D8-365D52C4C175}"/>
          </ac:picMkLst>
        </pc:picChg>
      </pc:sldChg>
      <pc:sldChg chg="add">
        <pc:chgData name="Jan Tibo" userId="0433b96d-e2f8-4f05-96ce-b3f03cf3f776" providerId="ADAL" clId="{4E1F2717-AA1E-41FB-9037-963BA0EFDD74}" dt="2026-09-28T08:14:56.750" v="1"/>
        <pc:sldMkLst>
          <pc:docMk/>
          <pc:sldMk cId="2051748238" sldId="819"/>
        </pc:sldMkLst>
      </pc:sldChg>
      <pc:sldChg chg="modSp mod">
        <pc:chgData name="Jan Tibo" userId="0433b96d-e2f8-4f05-96ce-b3f03cf3f776" providerId="ADAL" clId="{4E1F2717-AA1E-41FB-9037-963BA0EFDD74}" dt="2026-10-14T07:35:15.275" v="307" actId="20577"/>
        <pc:sldMkLst>
          <pc:docMk/>
          <pc:sldMk cId="3414111203" sldId="820"/>
        </pc:sldMkLst>
        <pc:spChg chg="mod">
          <ac:chgData name="Jan Tibo" userId="0433b96d-e2f8-4f05-96ce-b3f03cf3f776" providerId="ADAL" clId="{4E1F2717-AA1E-41FB-9037-963BA0EFDD74}" dt="2026-10-14T07:35:15.275" v="307" actId="20577"/>
          <ac:spMkLst>
            <pc:docMk/>
            <pc:sldMk cId="3414111203" sldId="820"/>
            <ac:spMk id="3" creationId="{ADC71398-CE11-0B14-296E-2B7087B430C1}"/>
          </ac:spMkLst>
        </pc:spChg>
      </pc:sldChg>
      <pc:sldChg chg="addSp modSp new mod">
        <pc:chgData name="Jan Tibo" userId="0433b96d-e2f8-4f05-96ce-b3f03cf3f776" providerId="ADAL" clId="{4E1F2717-AA1E-41FB-9037-963BA0EFDD74}" dt="2026-10-08T07:46:24.859" v="3" actId="931"/>
        <pc:sldMkLst>
          <pc:docMk/>
          <pc:sldMk cId="3355279618" sldId="821"/>
        </pc:sldMkLst>
        <pc:picChg chg="add mod">
          <ac:chgData name="Jan Tibo" userId="0433b96d-e2f8-4f05-96ce-b3f03cf3f776" providerId="ADAL" clId="{4E1F2717-AA1E-41FB-9037-963BA0EFDD74}" dt="2026-10-08T07:46:24.859" v="3" actId="931"/>
          <ac:picMkLst>
            <pc:docMk/>
            <pc:sldMk cId="3355279618" sldId="821"/>
            <ac:picMk id="3" creationId="{F3A9E0CD-A049-DEFE-97B1-B6C0E2856641}"/>
          </ac:picMkLst>
        </pc:picChg>
      </pc:sldChg>
      <pc:sldChg chg="modSp new mod">
        <pc:chgData name="Jan Tibo" userId="0433b96d-e2f8-4f05-96ce-b3f03cf3f776" providerId="ADAL" clId="{4E1F2717-AA1E-41FB-9037-963BA0EFDD74}" dt="2026-10-08T07:51:48.300" v="211" actId="20577"/>
        <pc:sldMkLst>
          <pc:docMk/>
          <pc:sldMk cId="1985280454" sldId="822"/>
        </pc:sldMkLst>
        <pc:spChg chg="mod">
          <ac:chgData name="Jan Tibo" userId="0433b96d-e2f8-4f05-96ce-b3f03cf3f776" providerId="ADAL" clId="{4E1F2717-AA1E-41FB-9037-963BA0EFDD74}" dt="2026-10-08T07:50:01.169" v="76" actId="20577"/>
          <ac:spMkLst>
            <pc:docMk/>
            <pc:sldMk cId="1985280454" sldId="822"/>
            <ac:spMk id="2" creationId="{1E1C99C4-5C22-2E6B-EB45-DEF2D76B601D}"/>
          </ac:spMkLst>
        </pc:spChg>
        <pc:spChg chg="mod">
          <ac:chgData name="Jan Tibo" userId="0433b96d-e2f8-4f05-96ce-b3f03cf3f776" providerId="ADAL" clId="{4E1F2717-AA1E-41FB-9037-963BA0EFDD74}" dt="2026-10-08T07:51:48.300" v="211" actId="20577"/>
          <ac:spMkLst>
            <pc:docMk/>
            <pc:sldMk cId="1985280454" sldId="822"/>
            <ac:spMk id="3" creationId="{E628D732-9639-72EA-C992-31FFFDE58BDD}"/>
          </ac:spMkLst>
        </pc:spChg>
      </pc:sldChg>
      <pc:sldChg chg="modSp new del mod">
        <pc:chgData name="Jan Tibo" userId="0433b96d-e2f8-4f05-96ce-b3f03cf3f776" providerId="ADAL" clId="{4E1F2717-AA1E-41FB-9037-963BA0EFDD74}" dt="2026-10-14T07:23:49.705" v="277" actId="47"/>
        <pc:sldMkLst>
          <pc:docMk/>
          <pc:sldMk cId="4077012497" sldId="823"/>
        </pc:sldMkLst>
      </pc:sldChg>
      <pc:sldChg chg="modSp new del mod">
        <pc:chgData name="Jan Tibo" userId="0433b96d-e2f8-4f05-96ce-b3f03cf3f776" providerId="ADAL" clId="{4E1F2717-AA1E-41FB-9037-963BA0EFDD74}" dt="2026-10-14T07:23:51.559" v="278" actId="47"/>
        <pc:sldMkLst>
          <pc:docMk/>
          <pc:sldMk cId="4105040894" sldId="824"/>
        </pc:sldMkLst>
      </pc:sldChg>
      <pc:sldChg chg="modSp new mod">
        <pc:chgData name="Jan Tibo" userId="0433b96d-e2f8-4f05-96ce-b3f03cf3f776" providerId="ADAL" clId="{4E1F2717-AA1E-41FB-9037-963BA0EFDD74}" dt="2026-10-08T07:55:36.581" v="260" actId="20577"/>
        <pc:sldMkLst>
          <pc:docMk/>
          <pc:sldMk cId="1520276314" sldId="825"/>
        </pc:sldMkLst>
        <pc:spChg chg="mod">
          <ac:chgData name="Jan Tibo" userId="0433b96d-e2f8-4f05-96ce-b3f03cf3f776" providerId="ADAL" clId="{4E1F2717-AA1E-41FB-9037-963BA0EFDD74}" dt="2026-10-08T07:55:36.581" v="260" actId="20577"/>
          <ac:spMkLst>
            <pc:docMk/>
            <pc:sldMk cId="1520276314" sldId="825"/>
            <ac:spMk id="2" creationId="{D6172C16-BCF2-9F8C-03AD-63D67F51ED32}"/>
          </ac:spMkLst>
        </pc:spChg>
      </pc:sldChg>
      <pc:sldChg chg="add">
        <pc:chgData name="Jan Tibo" userId="0433b96d-e2f8-4f05-96ce-b3f03cf3f776" providerId="ADAL" clId="{4E1F2717-AA1E-41FB-9037-963BA0EFDD74}" dt="2026-10-14T07:23:13.333" v="275"/>
        <pc:sldMkLst>
          <pc:docMk/>
          <pc:sldMk cId="1830994585" sldId="826"/>
        </pc:sldMkLst>
      </pc:sldChg>
      <pc:sldChg chg="add">
        <pc:chgData name="Jan Tibo" userId="0433b96d-e2f8-4f05-96ce-b3f03cf3f776" providerId="ADAL" clId="{4E1F2717-AA1E-41FB-9037-963BA0EFDD74}" dt="2026-10-14T07:23:45.767" v="276"/>
        <pc:sldMkLst>
          <pc:docMk/>
          <pc:sldMk cId="2225951766" sldId="82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nl-NL"/>
              <a:t>Klik om stijl te bewerken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10/14/2026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‹nr.›</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nl-NL"/>
              <a:t>Klik om stijl te bewerken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8A87A34-81AB-432B-8DAE-1953F412C126}"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nl-NL"/>
              <a:t>Klik om stijl te bewerken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nl-NL"/>
              <a:t>Klik om stijl te bewerken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447191" y="2824269"/>
            <a:ext cx="4645152" cy="26444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412362" y="2821491"/>
            <a:ext cx="4645152" cy="263737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nl-NL"/>
              <a:t>Klik om stijl te bewerken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8A87A34-81AB-432B-8DAE-1953F412C126}"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10/14/2026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nl-NL"/>
              <a:t>Klik om stijl te bewerken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10/14/2026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‹nr.›</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42811B-4AB8-0F4C-8F61-4F42EBC9F263}"/>
              </a:ext>
            </a:extLst>
          </p:cNvPr>
          <p:cNvSpPr>
            <a:spLocks noGrp="1"/>
          </p:cNvSpPr>
          <p:nvPr>
            <p:ph type="ctrTitle"/>
          </p:nvPr>
        </p:nvSpPr>
        <p:spPr/>
        <p:txBody>
          <a:bodyPr/>
          <a:lstStyle/>
          <a:p>
            <a:endParaRPr lang="nl-BE" dirty="0"/>
          </a:p>
        </p:txBody>
      </p:sp>
      <p:sp>
        <p:nvSpPr>
          <p:cNvPr id="3" name="Ondertitel 2">
            <a:extLst>
              <a:ext uri="{FF2B5EF4-FFF2-40B4-BE49-F238E27FC236}">
                <a16:creationId xmlns:a16="http://schemas.microsoft.com/office/drawing/2014/main" id="{DEC80FDC-5442-4080-F20A-83B8852FDFB6}"/>
              </a:ext>
            </a:extLst>
          </p:cNvPr>
          <p:cNvSpPr>
            <a:spLocks noGrp="1"/>
          </p:cNvSpPr>
          <p:nvPr>
            <p:ph type="subTitle" idx="1"/>
          </p:nvPr>
        </p:nvSpPr>
        <p:spPr/>
        <p:txBody>
          <a:bodyPr/>
          <a:lstStyle/>
          <a:p>
            <a:r>
              <a:rPr lang="nl-NL" dirty="0"/>
              <a:t>Kinderdorp – SPOREN vzw – 14 oktober 2026</a:t>
            </a:r>
            <a:endParaRPr lang="nl-BE" dirty="0"/>
          </a:p>
        </p:txBody>
      </p:sp>
      <p:pic>
        <p:nvPicPr>
          <p:cNvPr id="5" name="Afbeelding 4">
            <a:extLst>
              <a:ext uri="{FF2B5EF4-FFF2-40B4-BE49-F238E27FC236}">
                <a16:creationId xmlns:a16="http://schemas.microsoft.com/office/drawing/2014/main" id="{109A637B-E588-F252-B4D8-365D52C4C175}"/>
              </a:ext>
            </a:extLst>
          </p:cNvPr>
          <p:cNvPicPr>
            <a:picLocks noChangeAspect="1"/>
          </p:cNvPicPr>
          <p:nvPr/>
        </p:nvPicPr>
        <p:blipFill>
          <a:blip r:embed="rId2"/>
          <a:stretch>
            <a:fillRect/>
          </a:stretch>
        </p:blipFill>
        <p:spPr>
          <a:xfrm>
            <a:off x="2305817" y="222616"/>
            <a:ext cx="8860996" cy="3121113"/>
          </a:xfrm>
          <a:prstGeom prst="rect">
            <a:avLst/>
          </a:prstGeom>
        </p:spPr>
      </p:pic>
    </p:spTree>
    <p:extLst>
      <p:ext uri="{BB962C8B-B14F-4D97-AF65-F5344CB8AC3E}">
        <p14:creationId xmlns:p14="http://schemas.microsoft.com/office/powerpoint/2010/main" val="3029774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6B7F5-6CE6-1402-2C7D-E5DDC37EC677}"/>
              </a:ext>
            </a:extLst>
          </p:cNvPr>
          <p:cNvSpPr>
            <a:spLocks noGrp="1"/>
          </p:cNvSpPr>
          <p:nvPr>
            <p:ph type="ctrTitle"/>
          </p:nvPr>
        </p:nvSpPr>
        <p:spPr/>
        <p:txBody>
          <a:bodyPr/>
          <a:lstStyle/>
          <a:p>
            <a:r>
              <a:rPr lang="nl-BE" dirty="0"/>
              <a:t>Uitdagingen voor Sporen 2023-2028</a:t>
            </a:r>
          </a:p>
        </p:txBody>
      </p:sp>
      <p:sp>
        <p:nvSpPr>
          <p:cNvPr id="3" name="Ondertitel 2">
            <a:extLst>
              <a:ext uri="{FF2B5EF4-FFF2-40B4-BE49-F238E27FC236}">
                <a16:creationId xmlns:a16="http://schemas.microsoft.com/office/drawing/2014/main" id="{EFD33E8C-ECA5-84A4-EF65-26331714725B}"/>
              </a:ext>
            </a:extLst>
          </p:cNvPr>
          <p:cNvSpPr>
            <a:spLocks noGrp="1"/>
          </p:cNvSpPr>
          <p:nvPr>
            <p:ph type="subTitle" idx="1"/>
          </p:nvPr>
        </p:nvSpPr>
        <p:spPr/>
        <p:txBody>
          <a:bodyPr/>
          <a:lstStyle/>
          <a:p>
            <a:r>
              <a:rPr lang="nl-BE" dirty="0"/>
              <a:t>.. Een wendbare organisatie in een steeds sneller veranderende omgeving</a:t>
            </a:r>
          </a:p>
        </p:txBody>
      </p:sp>
    </p:spTree>
    <p:extLst>
      <p:ext uri="{BB962C8B-B14F-4D97-AF65-F5344CB8AC3E}">
        <p14:creationId xmlns:p14="http://schemas.microsoft.com/office/powerpoint/2010/main" val="4176490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BA4FA0-EA9B-D8AF-81B6-968E0DAAB033}"/>
              </a:ext>
            </a:extLst>
          </p:cNvPr>
          <p:cNvSpPr>
            <a:spLocks noGrp="1"/>
          </p:cNvSpPr>
          <p:nvPr>
            <p:ph type="title"/>
          </p:nvPr>
        </p:nvSpPr>
        <p:spPr/>
        <p:txBody>
          <a:bodyPr/>
          <a:lstStyle/>
          <a:p>
            <a:endParaRPr lang="nl-BE"/>
          </a:p>
        </p:txBody>
      </p:sp>
      <p:pic>
        <p:nvPicPr>
          <p:cNvPr id="5" name="Tijdelijke aanduiding voor inhoud 4" descr="Afbeelding met tekst, Lettertype, Graphics, grafische vormgeving&#10;&#10;Automatisch gegenereerde beschrijving">
            <a:extLst>
              <a:ext uri="{FF2B5EF4-FFF2-40B4-BE49-F238E27FC236}">
                <a16:creationId xmlns:a16="http://schemas.microsoft.com/office/drawing/2014/main" id="{5945843B-3533-07C7-B900-0F330EE875AD}"/>
              </a:ext>
            </a:extLst>
          </p:cNvPr>
          <p:cNvPicPr>
            <a:picLocks noGrp="1" noChangeAspect="1"/>
          </p:cNvPicPr>
          <p:nvPr>
            <p:ph idx="1"/>
          </p:nvPr>
        </p:nvPicPr>
        <p:blipFill>
          <a:blip r:embed="rId2"/>
          <a:stretch>
            <a:fillRect/>
          </a:stretch>
        </p:blipFill>
        <p:spPr>
          <a:xfrm>
            <a:off x="3552634" y="3067336"/>
            <a:ext cx="5401056" cy="1347216"/>
          </a:xfrm>
        </p:spPr>
      </p:pic>
    </p:spTree>
    <p:extLst>
      <p:ext uri="{BB962C8B-B14F-4D97-AF65-F5344CB8AC3E}">
        <p14:creationId xmlns:p14="http://schemas.microsoft.com/office/powerpoint/2010/main" val="32323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18EE70-EAA9-AF0C-8A53-00FCE79C0F0A}"/>
              </a:ext>
            </a:extLst>
          </p:cNvPr>
          <p:cNvSpPr>
            <a:spLocks noGrp="1"/>
          </p:cNvSpPr>
          <p:nvPr>
            <p:ph type="title"/>
          </p:nvPr>
        </p:nvSpPr>
        <p:spPr/>
        <p:txBody>
          <a:bodyPr/>
          <a:lstStyle/>
          <a:p>
            <a:endParaRPr lang="nl-BE"/>
          </a:p>
        </p:txBody>
      </p:sp>
      <p:pic>
        <p:nvPicPr>
          <p:cNvPr id="5" name="Tijdelijke aanduiding voor inhoud 4" descr="Afbeelding met tekening, schets, illustratie, Lijnillustraties&#10;&#10;Automatisch gegenereerde beschrijving">
            <a:extLst>
              <a:ext uri="{FF2B5EF4-FFF2-40B4-BE49-F238E27FC236}">
                <a16:creationId xmlns:a16="http://schemas.microsoft.com/office/drawing/2014/main" id="{D7D0323C-2F56-4769-096E-BCA2059A126E}"/>
              </a:ext>
            </a:extLst>
          </p:cNvPr>
          <p:cNvPicPr>
            <a:picLocks noGrp="1" noChangeAspect="1"/>
          </p:cNvPicPr>
          <p:nvPr>
            <p:ph idx="1"/>
          </p:nvPr>
        </p:nvPicPr>
        <p:blipFill>
          <a:blip r:embed="rId2"/>
          <a:stretch>
            <a:fillRect/>
          </a:stretch>
        </p:blipFill>
        <p:spPr>
          <a:xfrm>
            <a:off x="2577749" y="2016125"/>
            <a:ext cx="7350826" cy="3449638"/>
          </a:xfrm>
        </p:spPr>
      </p:pic>
    </p:spTree>
    <p:extLst>
      <p:ext uri="{BB962C8B-B14F-4D97-AF65-F5344CB8AC3E}">
        <p14:creationId xmlns:p14="http://schemas.microsoft.com/office/powerpoint/2010/main" val="137077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35EA33-64DD-4911-7296-68B8F45A9405}"/>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8267C4E8-A27D-F128-A140-394833C52CB6}"/>
              </a:ext>
            </a:extLst>
          </p:cNvPr>
          <p:cNvSpPr>
            <a:spLocks noGrp="1"/>
          </p:cNvSpPr>
          <p:nvPr>
            <p:ph idx="1"/>
          </p:nvPr>
        </p:nvSpPr>
        <p:spPr/>
        <p:txBody>
          <a:bodyPr>
            <a:normAutofit/>
          </a:bodyPr>
          <a:lstStyle/>
          <a:p>
            <a:r>
              <a:rPr lang="nl-NL" dirty="0"/>
              <a:t>Sporen vzw ondersteunt gezinnen en families zodat kinderen, jongeren en jong volwassenen, zoveel mogelijk thuis kunnen opgroeien, omringd en ondersteund, veilig en kansrijk.</a:t>
            </a:r>
          </a:p>
          <a:p>
            <a:endParaRPr lang="nl-BE" dirty="0"/>
          </a:p>
        </p:txBody>
      </p:sp>
    </p:spTree>
    <p:extLst>
      <p:ext uri="{BB962C8B-B14F-4D97-AF65-F5344CB8AC3E}">
        <p14:creationId xmlns:p14="http://schemas.microsoft.com/office/powerpoint/2010/main" val="279075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3A9E0CD-A049-DEFE-97B1-B6C0E285664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55279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369139-8A24-FA1C-0F51-D22D5184532A}"/>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D6B24242-F9DD-3502-7435-867A1D252E28}"/>
              </a:ext>
            </a:extLst>
          </p:cNvPr>
          <p:cNvSpPr>
            <a:spLocks noGrp="1"/>
          </p:cNvSpPr>
          <p:nvPr>
            <p:ph idx="1"/>
          </p:nvPr>
        </p:nvSpPr>
        <p:spPr/>
        <p:txBody>
          <a:bodyPr>
            <a:normAutofit fontScale="92500" lnSpcReduction="10000"/>
          </a:bodyPr>
          <a:lstStyle/>
          <a:p>
            <a:r>
              <a:rPr lang="nl-BE" dirty="0"/>
              <a:t>Alle gezinnen hebben recht op basisvoorzieningen, dichtbij, nabij: waar ze wonen, naar school gaan, werken, hun vrije tijd besteden… (</a:t>
            </a:r>
            <a:r>
              <a:rPr lang="nl-BE" i="1" dirty="0"/>
              <a:t>nulde lijn</a:t>
            </a:r>
            <a:r>
              <a:rPr lang="nl-BE" dirty="0"/>
              <a:t>)</a:t>
            </a:r>
          </a:p>
          <a:p>
            <a:r>
              <a:rPr lang="nl-BE" dirty="0"/>
              <a:t>Waar nodig, dienen deze basisdiensten en –voorzieningen (huisvesting, school, werk, gezondheid, mentaal welzijn, sociaal, cultureel, vrije tijd, veiligheid…) versterkt te worden.</a:t>
            </a:r>
          </a:p>
          <a:p>
            <a:r>
              <a:rPr lang="nl-BE" dirty="0"/>
              <a:t>Waar gezinnen meer nodig hebben, dient deze ondersteuning of hulp zoveel mogelijk in de gezinnen zelf aangeboden te worden, of op de plaatsen waar zij leven, school lopen, werken..  (“Werkplaatsen”, “Vindplaatsen”)(</a:t>
            </a:r>
            <a:r>
              <a:rPr lang="nl-BE" i="1" dirty="0"/>
              <a:t>eerste lijn</a:t>
            </a:r>
            <a:r>
              <a:rPr lang="nl-BE" dirty="0"/>
              <a:t>)</a:t>
            </a:r>
          </a:p>
          <a:p>
            <a:r>
              <a:rPr lang="nl-BE" dirty="0"/>
              <a:t>Gespecialiseerde hulp (</a:t>
            </a:r>
            <a:r>
              <a:rPr lang="nl-BE" i="1" dirty="0"/>
              <a:t>tweede en derde lijn</a:t>
            </a:r>
            <a:r>
              <a:rPr lang="nl-BE" dirty="0"/>
              <a:t>) dient zoveel mogelijk “naar voren geschoven” te worden.</a:t>
            </a:r>
          </a:p>
        </p:txBody>
      </p:sp>
    </p:spTree>
    <p:extLst>
      <p:ext uri="{BB962C8B-B14F-4D97-AF65-F5344CB8AC3E}">
        <p14:creationId xmlns:p14="http://schemas.microsoft.com/office/powerpoint/2010/main" val="117156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BBBC5D-82FD-0F15-51C5-5C7B323B638B}"/>
              </a:ext>
            </a:extLst>
          </p:cNvPr>
          <p:cNvSpPr>
            <a:spLocks noGrp="1"/>
          </p:cNvSpPr>
          <p:nvPr>
            <p:ph type="title"/>
          </p:nvPr>
        </p:nvSpPr>
        <p:spPr/>
        <p:txBody>
          <a:bodyPr/>
          <a:lstStyle/>
          <a:p>
            <a:r>
              <a:rPr lang="nl-BE" dirty="0"/>
              <a:t>Sporen vzw</a:t>
            </a:r>
          </a:p>
        </p:txBody>
      </p:sp>
      <p:sp>
        <p:nvSpPr>
          <p:cNvPr id="3" name="Tijdelijke aanduiding voor inhoud 2">
            <a:extLst>
              <a:ext uri="{FF2B5EF4-FFF2-40B4-BE49-F238E27FC236}">
                <a16:creationId xmlns:a16="http://schemas.microsoft.com/office/drawing/2014/main" id="{9AF42FEF-1D15-915D-B33E-C3F67A0DB40C}"/>
              </a:ext>
            </a:extLst>
          </p:cNvPr>
          <p:cNvSpPr>
            <a:spLocks noGrp="1"/>
          </p:cNvSpPr>
          <p:nvPr>
            <p:ph idx="1"/>
          </p:nvPr>
        </p:nvSpPr>
        <p:spPr/>
        <p:txBody>
          <a:bodyPr/>
          <a:lstStyle/>
          <a:p>
            <a:r>
              <a:rPr lang="nl-BE" dirty="0"/>
              <a:t>Wij werken in elk gezin aan huis, ook wanneer de kinderen tijdelijk elders verblijven.</a:t>
            </a:r>
          </a:p>
          <a:p>
            <a:r>
              <a:rPr lang="nl-BE" dirty="0"/>
              <a:t>Samen met het gezin zoeken we uit:</a:t>
            </a:r>
          </a:p>
          <a:p>
            <a:pPr lvl="1"/>
            <a:r>
              <a:rPr lang="nl-BE" dirty="0"/>
              <a:t>Welke extra ondersteuning ervan uit “nabije” (lokale) diensten kan komen.</a:t>
            </a:r>
          </a:p>
          <a:p>
            <a:pPr lvl="1"/>
            <a:r>
              <a:rPr lang="nl-BE" dirty="0"/>
              <a:t>Welke mensen uit het eigen informele netwerk (“familie”) kunnen samenwerken.</a:t>
            </a:r>
          </a:p>
          <a:p>
            <a:pPr lvl="1"/>
            <a:r>
              <a:rPr lang="nl-BE" dirty="0"/>
              <a:t>Welke expertises (in gelijkwaardigheid en met een open agenda) met het gezin kunnen samenwerken.</a:t>
            </a:r>
          </a:p>
          <a:p>
            <a:r>
              <a:rPr lang="nl-BE" dirty="0"/>
              <a:t>We werken steeds voor het volledige gezin, en met het familienetwerk.</a:t>
            </a:r>
          </a:p>
        </p:txBody>
      </p:sp>
    </p:spTree>
    <p:extLst>
      <p:ext uri="{BB962C8B-B14F-4D97-AF65-F5344CB8AC3E}">
        <p14:creationId xmlns:p14="http://schemas.microsoft.com/office/powerpoint/2010/main" val="3416370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757CF-2347-916F-BCF3-48E36A0DCD5F}"/>
              </a:ext>
            </a:extLst>
          </p:cNvPr>
          <p:cNvSpPr>
            <a:spLocks noGrp="1"/>
          </p:cNvSpPr>
          <p:nvPr>
            <p:ph type="title"/>
          </p:nvPr>
        </p:nvSpPr>
        <p:spPr/>
        <p:txBody>
          <a:bodyPr>
            <a:normAutofit/>
          </a:bodyPr>
          <a:lstStyle/>
          <a:p>
            <a:r>
              <a:rPr lang="nl-BE" sz="2400" dirty="0"/>
              <a:t>Als organisatie met een missie in de geïntegreerde jeugd- en gezinshulp… als sociaal ondernemer</a:t>
            </a:r>
          </a:p>
        </p:txBody>
      </p:sp>
      <p:sp>
        <p:nvSpPr>
          <p:cNvPr id="3" name="Tijdelijke aanduiding voor inhoud 2">
            <a:extLst>
              <a:ext uri="{FF2B5EF4-FFF2-40B4-BE49-F238E27FC236}">
                <a16:creationId xmlns:a16="http://schemas.microsoft.com/office/drawing/2014/main" id="{03BDD9F6-ADC9-3093-0B6A-9D7BDDC5F140}"/>
              </a:ext>
            </a:extLst>
          </p:cNvPr>
          <p:cNvSpPr>
            <a:spLocks noGrp="1"/>
          </p:cNvSpPr>
          <p:nvPr>
            <p:ph idx="1"/>
          </p:nvPr>
        </p:nvSpPr>
        <p:spPr/>
        <p:txBody>
          <a:bodyPr/>
          <a:lstStyle/>
          <a:p>
            <a:r>
              <a:rPr lang="nl-BE" dirty="0"/>
              <a:t>Onderzoeken we hoe onze huizen open huizen kunnen zijn, die bijdragen aan het versterken van het lokale sociale weefsel.</a:t>
            </a:r>
          </a:p>
          <a:p>
            <a:r>
              <a:rPr lang="nl-BE" dirty="0"/>
              <a:t>Bouwen we zelf mee aan enkele “Warme plekken”: Kloostersite Kraainem en Buurtzorghuis Herberg </a:t>
            </a:r>
            <a:r>
              <a:rPr lang="nl-BE" dirty="0" err="1"/>
              <a:t>Stanske</a:t>
            </a:r>
            <a:r>
              <a:rPr lang="nl-BE" dirty="0"/>
              <a:t>, Ten Trappen Hoeilaart…</a:t>
            </a:r>
          </a:p>
          <a:p>
            <a:r>
              <a:rPr lang="nl-BE" dirty="0"/>
              <a:t>Bouwen we mee aan een netwerk van Warme Plekken in Oost-Brabant.</a:t>
            </a:r>
          </a:p>
          <a:p>
            <a:r>
              <a:rPr lang="nl-BE" dirty="0"/>
              <a:t>Integreren we onze huizen en plekken in de Jeugd- en Gezinshulpverlening in de Eerstelijnszones.</a:t>
            </a:r>
          </a:p>
        </p:txBody>
      </p:sp>
    </p:spTree>
    <p:extLst>
      <p:ext uri="{BB962C8B-B14F-4D97-AF65-F5344CB8AC3E}">
        <p14:creationId xmlns:p14="http://schemas.microsoft.com/office/powerpoint/2010/main" val="3655957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B35FFD-E0AC-0969-E2DC-12318F3F91DF}"/>
              </a:ext>
            </a:extLst>
          </p:cNvPr>
          <p:cNvSpPr>
            <a:spLocks noGrp="1"/>
          </p:cNvSpPr>
          <p:nvPr>
            <p:ph type="title"/>
          </p:nvPr>
        </p:nvSpPr>
        <p:spPr>
          <a:xfrm rot="16200000">
            <a:off x="-1841504" y="3545151"/>
            <a:ext cx="5012267" cy="1325563"/>
          </a:xfrm>
        </p:spPr>
        <p:txBody>
          <a:bodyPr>
            <a:normAutofit/>
          </a:bodyPr>
          <a:lstStyle/>
          <a:p>
            <a:r>
              <a:rPr lang="nl-BE" sz="3200" dirty="0">
                <a:solidFill>
                  <a:srgbClr val="0C6980"/>
                </a:solidFill>
              </a:rPr>
              <a:t>Regio</a:t>
            </a:r>
          </a:p>
        </p:txBody>
      </p:sp>
      <p:pic>
        <p:nvPicPr>
          <p:cNvPr id="6" name="Tijdelijke aanduiding voor inhoud 5" descr="Afbeelding met kaart, atlas, tekst&#10;&#10;Automatisch gegenereerde beschrijving">
            <a:extLst>
              <a:ext uri="{FF2B5EF4-FFF2-40B4-BE49-F238E27FC236}">
                <a16:creationId xmlns:a16="http://schemas.microsoft.com/office/drawing/2014/main" id="{3604532E-FC63-7E1C-72F6-F758826CF6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3330" y="971762"/>
            <a:ext cx="10653307" cy="5357091"/>
          </a:xfrm>
        </p:spPr>
      </p:pic>
    </p:spTree>
    <p:extLst>
      <p:ext uri="{BB962C8B-B14F-4D97-AF65-F5344CB8AC3E}">
        <p14:creationId xmlns:p14="http://schemas.microsoft.com/office/powerpoint/2010/main" val="2051748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C65CBA-AA8A-956A-256C-B2142C237178}"/>
              </a:ext>
            </a:extLst>
          </p:cNvPr>
          <p:cNvSpPr>
            <a:spLocks noGrp="1"/>
          </p:cNvSpPr>
          <p:nvPr>
            <p:ph type="title"/>
          </p:nvPr>
        </p:nvSpPr>
        <p:spPr/>
        <p:txBody>
          <a:bodyPr>
            <a:normAutofit/>
          </a:bodyPr>
          <a:lstStyle/>
          <a:p>
            <a:r>
              <a:rPr lang="nl-BE" dirty="0"/>
              <a:t>133 Zorgzame Buurten in Vlaanderen </a:t>
            </a:r>
            <a:r>
              <a:rPr lang="nl-BE" sz="2000" dirty="0"/>
              <a:t>(Vlaams Minister van welzijn, Volksgezondheid en Gezin)</a:t>
            </a:r>
          </a:p>
        </p:txBody>
      </p:sp>
      <p:sp>
        <p:nvSpPr>
          <p:cNvPr id="3" name="Tijdelijke aanduiding voor inhoud 2">
            <a:extLst>
              <a:ext uri="{FF2B5EF4-FFF2-40B4-BE49-F238E27FC236}">
                <a16:creationId xmlns:a16="http://schemas.microsoft.com/office/drawing/2014/main" id="{A3625531-839F-8606-5B68-C7B776C49B5C}"/>
              </a:ext>
            </a:extLst>
          </p:cNvPr>
          <p:cNvSpPr>
            <a:spLocks noGrp="1"/>
          </p:cNvSpPr>
          <p:nvPr>
            <p:ph idx="1"/>
          </p:nvPr>
        </p:nvSpPr>
        <p:spPr/>
        <p:txBody>
          <a:bodyPr/>
          <a:lstStyle/>
          <a:p>
            <a:r>
              <a:rPr lang="nl-BE" dirty="0"/>
              <a:t>Het “kleine ontmoeten”,  het “kleine helpen”</a:t>
            </a:r>
          </a:p>
          <a:p>
            <a:r>
              <a:rPr lang="nl-BE" dirty="0"/>
              <a:t>Versterken lokale sociale weefsel in de buurten</a:t>
            </a:r>
          </a:p>
          <a:p>
            <a:r>
              <a:rPr lang="nl-BE" dirty="0"/>
              <a:t>Dichterbij brengen van Zorg</a:t>
            </a:r>
          </a:p>
        </p:txBody>
      </p:sp>
    </p:spTree>
    <p:extLst>
      <p:ext uri="{BB962C8B-B14F-4D97-AF65-F5344CB8AC3E}">
        <p14:creationId xmlns:p14="http://schemas.microsoft.com/office/powerpoint/2010/main" val="4037258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764C8A-C71C-7308-24DF-67125AD5D3CB}"/>
              </a:ext>
            </a:extLst>
          </p:cNvPr>
          <p:cNvSpPr>
            <a:spLocks noGrp="1"/>
          </p:cNvSpPr>
          <p:nvPr>
            <p:ph type="title"/>
          </p:nvPr>
        </p:nvSpPr>
        <p:spPr/>
        <p:txBody>
          <a:bodyPr/>
          <a:lstStyle/>
          <a:p>
            <a:r>
              <a:rPr lang="nl-BE" dirty="0"/>
              <a:t>Vroeg en nabij</a:t>
            </a:r>
          </a:p>
        </p:txBody>
      </p:sp>
      <p:sp>
        <p:nvSpPr>
          <p:cNvPr id="3" name="Tijdelijke aanduiding voor inhoud 2">
            <a:extLst>
              <a:ext uri="{FF2B5EF4-FFF2-40B4-BE49-F238E27FC236}">
                <a16:creationId xmlns:a16="http://schemas.microsoft.com/office/drawing/2014/main" id="{7833D276-FEB2-022B-0571-C7AB456174F7}"/>
              </a:ext>
            </a:extLst>
          </p:cNvPr>
          <p:cNvSpPr>
            <a:spLocks noGrp="1"/>
          </p:cNvSpPr>
          <p:nvPr>
            <p:ph idx="1"/>
          </p:nvPr>
        </p:nvSpPr>
        <p:spPr/>
        <p:txBody>
          <a:bodyPr>
            <a:normAutofit fontScale="62500" lnSpcReduction="20000"/>
          </a:bodyPr>
          <a:lstStyle/>
          <a:p>
            <a:r>
              <a:rPr lang="nl-NL" dirty="0"/>
              <a:t>Kinderen groeien maximaal in een gezinscontext op, bij voorkeur in het eigen gezin met de ondersteuning die nodig is.</a:t>
            </a:r>
          </a:p>
          <a:p>
            <a:r>
              <a:rPr lang="nl-NL" dirty="0"/>
              <a:t>De regie van de hulpverlening blijft maximaal  bij jongeren en gezinnen, ook bij verontrusting.</a:t>
            </a:r>
          </a:p>
          <a:p>
            <a:r>
              <a:rPr lang="nl-NL" dirty="0"/>
              <a:t>We werken met ouders en hun netwerk.</a:t>
            </a:r>
          </a:p>
          <a:p>
            <a:r>
              <a:rPr lang="nl-NL" dirty="0"/>
              <a:t>Verblijf wordt altijd als tijdelijk gezien, en ondersteunend aan de eigen context in een integraal gezinstraject.</a:t>
            </a:r>
          </a:p>
          <a:p>
            <a:r>
              <a:rPr lang="nl-NL" dirty="0"/>
              <a:t>Verblijf wordt flexibel afgesproken.</a:t>
            </a:r>
          </a:p>
          <a:p>
            <a:r>
              <a:rPr lang="nl-NL" dirty="0"/>
              <a:t>Residenties zijn sterk faciliterend in de constructieve samenwerkingsrelatie met de kinderen en hun context.</a:t>
            </a:r>
          </a:p>
          <a:p>
            <a:r>
              <a:rPr lang="nl-NL" dirty="0"/>
              <a:t>Ondersteuning wordt maximaal </a:t>
            </a:r>
            <a:r>
              <a:rPr lang="nl-NL" dirty="0" err="1"/>
              <a:t>outreachend</a:t>
            </a:r>
            <a:r>
              <a:rPr lang="nl-NL" dirty="0"/>
              <a:t> geboden, zonder dat het kind verplaatst moet worden. Expertises worden snel en naadloos bijgeschakeld.</a:t>
            </a:r>
          </a:p>
          <a:p>
            <a:r>
              <a:rPr lang="nl-NL" dirty="0"/>
              <a:t>Het hulpverleningstraject primeert op de </a:t>
            </a:r>
            <a:r>
              <a:rPr lang="nl-NL" dirty="0" err="1"/>
              <a:t>individuële</a:t>
            </a:r>
            <a:r>
              <a:rPr lang="nl-NL" dirty="0"/>
              <a:t> organisatie (gezinnen centraal, al de rest moet zich daar op afstemmen).</a:t>
            </a:r>
          </a:p>
          <a:p>
            <a:r>
              <a:rPr lang="nl-NL" dirty="0"/>
              <a:t>Normalisering van de Jeugdhulp</a:t>
            </a:r>
          </a:p>
          <a:p>
            <a:r>
              <a:rPr lang="nl-NL" dirty="0"/>
              <a:t>Maximale samenwerking met reguliere maatschappelijke actoren en jeugdhulpomgeving</a:t>
            </a:r>
          </a:p>
          <a:p>
            <a:endParaRPr lang="nl-BE" dirty="0"/>
          </a:p>
        </p:txBody>
      </p:sp>
    </p:spTree>
    <p:extLst>
      <p:ext uri="{BB962C8B-B14F-4D97-AF65-F5344CB8AC3E}">
        <p14:creationId xmlns:p14="http://schemas.microsoft.com/office/powerpoint/2010/main" val="4107494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26E979-03A9-5C09-56BB-C6122FD67A01}"/>
              </a:ext>
            </a:extLst>
          </p:cNvPr>
          <p:cNvSpPr>
            <a:spLocks noGrp="1"/>
          </p:cNvSpPr>
          <p:nvPr>
            <p:ph type="title"/>
          </p:nvPr>
        </p:nvSpPr>
        <p:spPr/>
        <p:txBody>
          <a:bodyPr/>
          <a:lstStyle/>
          <a:p>
            <a:r>
              <a:rPr lang="nl-NL" dirty="0"/>
              <a:t>Actuele Speerpunten in Kinderdorp</a:t>
            </a:r>
            <a:endParaRPr lang="nl-BE" dirty="0"/>
          </a:p>
        </p:txBody>
      </p:sp>
      <p:sp>
        <p:nvSpPr>
          <p:cNvPr id="3" name="Tijdelijke aanduiding voor inhoud 2">
            <a:extLst>
              <a:ext uri="{FF2B5EF4-FFF2-40B4-BE49-F238E27FC236}">
                <a16:creationId xmlns:a16="http://schemas.microsoft.com/office/drawing/2014/main" id="{ADC71398-CE11-0B14-296E-2B7087B430C1}"/>
              </a:ext>
            </a:extLst>
          </p:cNvPr>
          <p:cNvSpPr>
            <a:spLocks noGrp="1"/>
          </p:cNvSpPr>
          <p:nvPr>
            <p:ph idx="1"/>
          </p:nvPr>
        </p:nvSpPr>
        <p:spPr/>
        <p:txBody>
          <a:bodyPr/>
          <a:lstStyle/>
          <a:p>
            <a:r>
              <a:rPr lang="nl-NL" dirty="0"/>
              <a:t>Oudergroepen Geweld en Waakzame Zorg – Individuele coaching</a:t>
            </a:r>
          </a:p>
          <a:p>
            <a:r>
              <a:rPr lang="nl-NL" dirty="0"/>
              <a:t>Jong Volwassenen</a:t>
            </a:r>
          </a:p>
          <a:p>
            <a:r>
              <a:rPr lang="nl-NL"/>
              <a:t>Gezinsopnames</a:t>
            </a:r>
            <a:endParaRPr lang="nl-NL" dirty="0"/>
          </a:p>
          <a:p>
            <a:r>
              <a:rPr lang="nl-NL" dirty="0"/>
              <a:t>Gezinsvakantie</a:t>
            </a:r>
            <a:endParaRPr lang="nl-BE" dirty="0"/>
          </a:p>
        </p:txBody>
      </p:sp>
    </p:spTree>
    <p:extLst>
      <p:ext uri="{BB962C8B-B14F-4D97-AF65-F5344CB8AC3E}">
        <p14:creationId xmlns:p14="http://schemas.microsoft.com/office/powerpoint/2010/main" val="3414111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1C99C4-5C22-2E6B-EB45-DEF2D76B601D}"/>
              </a:ext>
            </a:extLst>
          </p:cNvPr>
          <p:cNvSpPr>
            <a:spLocks noGrp="1"/>
          </p:cNvSpPr>
          <p:nvPr>
            <p:ph type="title"/>
          </p:nvPr>
        </p:nvSpPr>
        <p:spPr/>
        <p:txBody>
          <a:bodyPr/>
          <a:lstStyle/>
          <a:p>
            <a:r>
              <a:rPr lang="nl-NL" dirty="0"/>
              <a:t>Oudergroepen geweldloos verzet – waakzame zorg – nieuwe autoriteit</a:t>
            </a:r>
            <a:endParaRPr lang="nl-BE" dirty="0"/>
          </a:p>
        </p:txBody>
      </p:sp>
      <p:sp>
        <p:nvSpPr>
          <p:cNvPr id="3" name="Tijdelijke aanduiding voor inhoud 2">
            <a:extLst>
              <a:ext uri="{FF2B5EF4-FFF2-40B4-BE49-F238E27FC236}">
                <a16:creationId xmlns:a16="http://schemas.microsoft.com/office/drawing/2014/main" id="{E628D732-9639-72EA-C992-31FFFDE58BDD}"/>
              </a:ext>
            </a:extLst>
          </p:cNvPr>
          <p:cNvSpPr>
            <a:spLocks noGrp="1"/>
          </p:cNvSpPr>
          <p:nvPr>
            <p:ph idx="1"/>
          </p:nvPr>
        </p:nvSpPr>
        <p:spPr/>
        <p:txBody>
          <a:bodyPr/>
          <a:lstStyle/>
          <a:p>
            <a:r>
              <a:rPr lang="nl-NL" dirty="0"/>
              <a:t>Oudergroepen: 5 sessies van 2u – 1000 euro/groep</a:t>
            </a:r>
          </a:p>
          <a:p>
            <a:r>
              <a:rPr lang="nl-NL" dirty="0"/>
              <a:t>Individuele trajecten (per ouderkoppel): 10 sessies per gezin – 400 euro/gezin</a:t>
            </a:r>
            <a:endParaRPr lang="nl-BE" dirty="0"/>
          </a:p>
        </p:txBody>
      </p:sp>
    </p:spTree>
    <p:extLst>
      <p:ext uri="{BB962C8B-B14F-4D97-AF65-F5344CB8AC3E}">
        <p14:creationId xmlns:p14="http://schemas.microsoft.com/office/powerpoint/2010/main" val="1985280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55B93-44B8-505F-A2C8-89518AC07C40}"/>
              </a:ext>
            </a:extLst>
          </p:cNvPr>
          <p:cNvSpPr>
            <a:spLocks noGrp="1"/>
          </p:cNvSpPr>
          <p:nvPr>
            <p:ph type="title"/>
          </p:nvPr>
        </p:nvSpPr>
        <p:spPr/>
        <p:txBody>
          <a:bodyPr/>
          <a:lstStyle/>
          <a:p>
            <a:r>
              <a:rPr lang="nl-NL" dirty="0"/>
              <a:t>JONG VOLWASSENEN</a:t>
            </a:r>
            <a:endParaRPr lang="nl-BE" dirty="0"/>
          </a:p>
        </p:txBody>
      </p:sp>
      <p:sp>
        <p:nvSpPr>
          <p:cNvPr id="3" name="Tijdelijke aanduiding voor inhoud 2">
            <a:extLst>
              <a:ext uri="{FF2B5EF4-FFF2-40B4-BE49-F238E27FC236}">
                <a16:creationId xmlns:a16="http://schemas.microsoft.com/office/drawing/2014/main" id="{3A85376C-DCAB-58E1-64F8-C7D51351C2E7}"/>
              </a:ext>
            </a:extLst>
          </p:cNvPr>
          <p:cNvSpPr>
            <a:spLocks noGrp="1"/>
          </p:cNvSpPr>
          <p:nvPr>
            <p:ph idx="1"/>
          </p:nvPr>
        </p:nvSpPr>
        <p:spPr/>
        <p:txBody>
          <a:bodyPr/>
          <a:lstStyle/>
          <a:p>
            <a:r>
              <a:rPr lang="nl-BE" dirty="0"/>
              <a:t>Ombouwen van 2 kamers naar 1 studio: +- 6300 euro</a:t>
            </a:r>
          </a:p>
          <a:p>
            <a:pPr lvl="1"/>
            <a:r>
              <a:rPr lang="nl-BE" dirty="0"/>
              <a:t>Weghalen tussenmuur, aanpassingen aan vloer, plafond en muren</a:t>
            </a:r>
          </a:p>
          <a:p>
            <a:pPr lvl="1"/>
            <a:r>
              <a:rPr lang="nl-BE" dirty="0"/>
              <a:t>Aanpassingen aan licht, technieken, elektriciteitskast</a:t>
            </a:r>
          </a:p>
          <a:p>
            <a:pPr lvl="1"/>
            <a:r>
              <a:rPr lang="nl-BE" dirty="0"/>
              <a:t>Plaatsing kitchenette, inrichting </a:t>
            </a:r>
            <a:r>
              <a:rPr lang="nl-BE"/>
              <a:t>(zetel, </a:t>
            </a:r>
            <a:r>
              <a:rPr lang="nl-BE" dirty="0"/>
              <a:t>tv, tafel en stoelen…)</a:t>
            </a:r>
          </a:p>
          <a:p>
            <a:endParaRPr lang="nl-BE" dirty="0"/>
          </a:p>
        </p:txBody>
      </p:sp>
    </p:spTree>
    <p:extLst>
      <p:ext uri="{BB962C8B-B14F-4D97-AF65-F5344CB8AC3E}">
        <p14:creationId xmlns:p14="http://schemas.microsoft.com/office/powerpoint/2010/main" val="1830994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2C068F-284E-8C63-A099-6CDF4895F5DF}"/>
              </a:ext>
            </a:extLst>
          </p:cNvPr>
          <p:cNvSpPr>
            <a:spLocks noGrp="1"/>
          </p:cNvSpPr>
          <p:nvPr>
            <p:ph type="title"/>
          </p:nvPr>
        </p:nvSpPr>
        <p:spPr/>
        <p:txBody>
          <a:bodyPr/>
          <a:lstStyle/>
          <a:p>
            <a:r>
              <a:rPr lang="nl-NL" dirty="0"/>
              <a:t>Gezinsopnames</a:t>
            </a:r>
            <a:endParaRPr lang="nl-BE" dirty="0"/>
          </a:p>
        </p:txBody>
      </p:sp>
      <p:sp>
        <p:nvSpPr>
          <p:cNvPr id="3" name="Tijdelijke aanduiding voor inhoud 2">
            <a:extLst>
              <a:ext uri="{FF2B5EF4-FFF2-40B4-BE49-F238E27FC236}">
                <a16:creationId xmlns:a16="http://schemas.microsoft.com/office/drawing/2014/main" id="{C7A8CD7D-44AF-6746-86AE-68A2BA42BF37}"/>
              </a:ext>
            </a:extLst>
          </p:cNvPr>
          <p:cNvSpPr>
            <a:spLocks noGrp="1"/>
          </p:cNvSpPr>
          <p:nvPr>
            <p:ph idx="1"/>
          </p:nvPr>
        </p:nvSpPr>
        <p:spPr/>
        <p:txBody>
          <a:bodyPr/>
          <a:lstStyle/>
          <a:p>
            <a:r>
              <a:rPr lang="nl-BE" dirty="0"/>
              <a:t>Studio = &gt; woonkamer met </a:t>
            </a:r>
            <a:r>
              <a:rPr lang="nl-BE" dirty="0" err="1"/>
              <a:t>zetelbed</a:t>
            </a:r>
            <a:endParaRPr lang="nl-BE" dirty="0"/>
          </a:p>
          <a:p>
            <a:r>
              <a:rPr lang="nl-BE" dirty="0"/>
              <a:t>Toevoegen van een kamer aan een studio of leefruimte: +- 2000 euro</a:t>
            </a:r>
          </a:p>
          <a:p>
            <a:pPr lvl="1"/>
            <a:r>
              <a:rPr lang="nl-BE" dirty="0"/>
              <a:t>Deur in muur plaatsen, afwerking</a:t>
            </a:r>
          </a:p>
          <a:p>
            <a:pPr lvl="1"/>
            <a:r>
              <a:rPr lang="nl-BE" dirty="0"/>
              <a:t>Technieken aanpassen</a:t>
            </a:r>
          </a:p>
          <a:p>
            <a:pPr lvl="1"/>
            <a:r>
              <a:rPr lang="nl-BE" dirty="0"/>
              <a:t>Aangepast (stapel-)bed, benodigdheden…</a:t>
            </a:r>
          </a:p>
        </p:txBody>
      </p:sp>
    </p:spTree>
    <p:extLst>
      <p:ext uri="{BB962C8B-B14F-4D97-AF65-F5344CB8AC3E}">
        <p14:creationId xmlns:p14="http://schemas.microsoft.com/office/powerpoint/2010/main" val="2225951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172C16-BCF2-9F8C-03AD-63D67F51ED32}"/>
              </a:ext>
            </a:extLst>
          </p:cNvPr>
          <p:cNvSpPr>
            <a:spLocks noGrp="1"/>
          </p:cNvSpPr>
          <p:nvPr>
            <p:ph type="title"/>
          </p:nvPr>
        </p:nvSpPr>
        <p:spPr/>
        <p:txBody>
          <a:bodyPr/>
          <a:lstStyle/>
          <a:p>
            <a:r>
              <a:rPr lang="nl-NL" dirty="0"/>
              <a:t>Gezinsvakanties</a:t>
            </a:r>
            <a:endParaRPr lang="nl-BE" dirty="0"/>
          </a:p>
        </p:txBody>
      </p:sp>
      <p:sp>
        <p:nvSpPr>
          <p:cNvPr id="3" name="Tijdelijke aanduiding voor inhoud 2">
            <a:extLst>
              <a:ext uri="{FF2B5EF4-FFF2-40B4-BE49-F238E27FC236}">
                <a16:creationId xmlns:a16="http://schemas.microsoft.com/office/drawing/2014/main" id="{D5DBA529-EECF-D70C-4BA5-55F78F54D02E}"/>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1520276314"/>
      </p:ext>
    </p:extLst>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1A5E9402149541A97294439F74935E" ma:contentTypeVersion="11" ma:contentTypeDescription="Een nieuw document maken." ma:contentTypeScope="" ma:versionID="9939264e9ff9292371e280dae06c5ccf">
  <xsd:schema xmlns:xsd="http://www.w3.org/2001/XMLSchema" xmlns:xs="http://www.w3.org/2001/XMLSchema" xmlns:p="http://schemas.microsoft.com/office/2006/metadata/properties" xmlns:ns2="b710a72c-b0c9-4347-a741-39e475a87a12" xmlns:ns3="ffaee686-4dc7-4eb1-a55c-06d7041c0c57" targetNamespace="http://schemas.microsoft.com/office/2006/metadata/properties" ma:root="true" ma:fieldsID="7e03f8216c73b6321fec200a8ee017f2" ns2:_="" ns3:_="">
    <xsd:import namespace="b710a72c-b0c9-4347-a741-39e475a87a12"/>
    <xsd:import namespace="ffaee686-4dc7-4eb1-a55c-06d7041c0c5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10a72c-b0c9-4347-a741-39e475a87a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c65b3a0b-589f-417d-9385-9ab02f7739c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aee686-4dc7-4eb1-a55c-06d7041c0c5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34be494-b547-4d4a-b83e-1c938d91f55e}" ma:internalName="TaxCatchAll" ma:showField="CatchAllData" ma:web="ffaee686-4dc7-4eb1-a55c-06d7041c0c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710a72c-b0c9-4347-a741-39e475a87a12">
      <Terms xmlns="http://schemas.microsoft.com/office/infopath/2007/PartnerControls"/>
    </lcf76f155ced4ddcb4097134ff3c332f>
    <TaxCatchAll xmlns="ffaee686-4dc7-4eb1-a55c-06d7041c0c57" xsi:nil="true"/>
  </documentManagement>
</p:properties>
</file>

<file path=customXml/itemProps1.xml><?xml version="1.0" encoding="utf-8"?>
<ds:datastoreItem xmlns:ds="http://schemas.openxmlformats.org/officeDocument/2006/customXml" ds:itemID="{5CB5AE7B-257C-45C7-A2D2-E77AF34FAD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10a72c-b0c9-4347-a741-39e475a87a12"/>
    <ds:schemaRef ds:uri="ffaee686-4dc7-4eb1-a55c-06d7041c0c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600507-1416-4524-B506-57B3189A9F93}">
  <ds:schemaRefs>
    <ds:schemaRef ds:uri="http://schemas.microsoft.com/sharepoint/v3/contenttype/forms"/>
  </ds:schemaRefs>
</ds:datastoreItem>
</file>

<file path=customXml/itemProps3.xml><?xml version="1.0" encoding="utf-8"?>
<ds:datastoreItem xmlns:ds="http://schemas.openxmlformats.org/officeDocument/2006/customXml" ds:itemID="{60FDBE59-896E-494F-B227-96DFF9E3DBF3}">
  <ds:schemaRefs>
    <ds:schemaRef ds:uri="http://schemas.microsoft.com/office/2006/metadata/properties"/>
    <ds:schemaRef ds:uri="http://schemas.microsoft.com/office/infopath/2007/PartnerControls"/>
    <ds:schemaRef ds:uri="b710a72c-b0c9-4347-a741-39e475a87a12"/>
    <ds:schemaRef ds:uri="ffaee686-4dc7-4eb1-a55c-06d7041c0c57"/>
  </ds:schemaRefs>
</ds:datastoreItem>
</file>

<file path=docProps/app.xml><?xml version="1.0" encoding="utf-8"?>
<Properties xmlns="http://schemas.openxmlformats.org/officeDocument/2006/extended-properties" xmlns:vt="http://schemas.openxmlformats.org/officeDocument/2006/docPropsVTypes">
  <Template>{DFEDC09A-9F03-4029-99DD-58F19C6146D6}tf10001114</Template>
  <TotalTime>334</TotalTime>
  <Words>651</Words>
  <Application>Microsoft Office PowerPoint</Application>
  <PresentationFormat>Breedbeeld</PresentationFormat>
  <Paragraphs>56</Paragraphs>
  <Slides>17</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17</vt:i4>
      </vt:variant>
    </vt:vector>
  </HeadingPairs>
  <TitlesOfParts>
    <vt:vector size="20" baseType="lpstr">
      <vt:lpstr>Arial</vt:lpstr>
      <vt:lpstr>Gill Sans MT</vt:lpstr>
      <vt:lpstr>Galerie</vt:lpstr>
      <vt:lpstr>PowerPoint-presentatie</vt:lpstr>
      <vt:lpstr>Uitdagingen voor Sporen 2023-2028</vt:lpstr>
      <vt:lpstr>PowerPoint-presentatie</vt:lpstr>
      <vt:lpstr>PowerPoint-presentatie</vt:lpstr>
      <vt:lpstr>PowerPoint-presentatie</vt:lpstr>
      <vt:lpstr>PowerPoint-presentatie</vt:lpstr>
      <vt:lpstr>PowerPoint-presentatie</vt:lpstr>
      <vt:lpstr>Sporen vzw</vt:lpstr>
      <vt:lpstr>Als organisatie met een missie in de geïntegreerde jeugd- en gezinshulp… als sociaal ondernemer</vt:lpstr>
      <vt:lpstr>Regio</vt:lpstr>
      <vt:lpstr>133 Zorgzame Buurten in Vlaanderen (Vlaams Minister van welzijn, Volksgezondheid en Gezin)</vt:lpstr>
      <vt:lpstr>Vroeg en nabij</vt:lpstr>
      <vt:lpstr>Actuele Speerpunten in Kinderdorp</vt:lpstr>
      <vt:lpstr>Oudergroepen geweldloos verzet – waakzame zorg – nieuwe autoriteit</vt:lpstr>
      <vt:lpstr>JONG VOLWASSENEN</vt:lpstr>
      <vt:lpstr>Gezinsopnames</vt:lpstr>
      <vt:lpstr>Gezinsvakanties</vt:lpstr>
    </vt:vector>
  </TitlesOfParts>
  <Company>vzw Sporen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Uitdagingen voor Sporen 2023-2028</dc:title>
  <dc:creator>Jan Tibo</dc:creator>
  <cp:lastModifiedBy>Jan Tibo</cp:lastModifiedBy>
  <cp:revision>4</cp:revision>
  <dcterms:created xsi:type="dcterms:W3CDTF">2023-05-15T08:04:34Z</dcterms:created>
  <dcterms:modified xsi:type="dcterms:W3CDTF">2026-10-14T07:35:20Z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0x010100FD1A5E9402149541A97294439F74935E</vt:lpwstr>
  </property>
  <property fmtid="{D5CDD505-2E9C-101B-9397-08002B2CF9AE}" pid="3" name="MediaServiceImageTags">
    <vt:lpwstr/>
  </property>
</Properties>
</file>